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8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E5E324-2215-4111-B077-DE6FD9793E38}" v="15" dt="2021-09-19T19:06:12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SERGOULOPOULOU" userId="S::f2822016@aueb.gr::402454b1-3661-4ae4-bed9-269fe3467617" providerId="AD" clId="Web-{C0E5E324-2215-4111-B077-DE6FD9793E38}"/>
    <pc:docChg chg="modSld">
      <pc:chgData name="MARIA SERGOULOPOULOU" userId="S::f2822016@aueb.gr::402454b1-3661-4ae4-bed9-269fe3467617" providerId="AD" clId="Web-{C0E5E324-2215-4111-B077-DE6FD9793E38}" dt="2021-09-19T19:05:54.423" v="6" actId="20577"/>
      <pc:docMkLst>
        <pc:docMk/>
      </pc:docMkLst>
      <pc:sldChg chg="modSp">
        <pc:chgData name="MARIA SERGOULOPOULOU" userId="S::f2822016@aueb.gr::402454b1-3661-4ae4-bed9-269fe3467617" providerId="AD" clId="Web-{C0E5E324-2215-4111-B077-DE6FD9793E38}" dt="2021-09-19T19:05:54.423" v="6" actId="20577"/>
        <pc:sldMkLst>
          <pc:docMk/>
          <pc:sldMk cId="3676535514" sldId="258"/>
        </pc:sldMkLst>
        <pc:spChg chg="mod">
          <ac:chgData name="MARIA SERGOULOPOULOU" userId="S::f2822016@aueb.gr::402454b1-3661-4ae4-bed9-269fe3467617" providerId="AD" clId="Web-{C0E5E324-2215-4111-B077-DE6FD9793E38}" dt="2021-09-19T19:05:54.423" v="6" actId="20577"/>
          <ac:spMkLst>
            <pc:docMk/>
            <pc:sldMk cId="3676535514" sldId="258"/>
            <ac:spMk id="7" creationId="{D4CCF3B3-D342-4FC5-9CCB-A20515B68BC1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png>
</file>

<file path=ppt/media/image32.sv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gif>
</file>

<file path=ppt/media/image42.png>
</file>

<file path=ppt/media/image43.svg>
</file>

<file path=ppt/media/image5.png>
</file>

<file path=ppt/media/image6.jpeg>
</file>

<file path=ppt/media/image7.jpeg>
</file>

<file path=ppt/media/image8.jpe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2304-ECEC-46B2-A9A4-11965708E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A1828-FD06-4FD3-8B09-6DBDAD237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D4131-47FB-498B-8469-BAFE1DAA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20D9B-9BDC-4CCB-8681-9EB822F3C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299DB-08F8-4632-AA33-748B3E709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5971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5CFB-6BD9-40A2-8B1E-709884035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0BAC9-4C0A-46E9-B373-386B46CB6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8B617-AA24-49F1-AD14-9A436CE2C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0D16B-EFA8-427F-9B04-3868CBB0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62251-BC9E-4428-9061-FCDFB98A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2515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B752CF-9B48-4545-BBDC-0F01ED9289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B7E5-3E99-4B08-BB3A-86DED5B06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8E486-B288-4C32-8472-8406BA43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88C18-D25B-45A9-A633-C069943C0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2DE72-0F4D-4D10-91AE-579F7782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24418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50E-DA19-4653-A67D-65C6BE4F5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2FF1-9A43-46D3-8019-C819CEB39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AD5BB-83D9-4A9B-95DA-0EF6EDDC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FC48A-37A9-4714-82CF-4286B803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A8AAF-1E0B-4679-9941-DD289028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5868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854F5-AAD4-4E98-B040-00698A064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74F3D-20B3-4EAF-BAA3-88B2B15AD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A40DA-0D93-4C0E-88B0-29AE32649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41B66-1CC7-49CA-873D-37556AA9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8E787-5E37-456F-8B6D-A5E5B5BD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16913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D41C-8665-4348-BCBC-2C880C31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D8C34-C0ED-4987-8E84-0647508CB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E4529-1456-4E2F-B604-C9130662A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A0E08-263D-4C85-AC59-FEB66A937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81618-8ED4-4A31-B472-EA95AB6B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DD3CC-81FD-497E-B88C-CB616914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599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62580-3274-4DC7-A6B1-84DD7EC78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8CC0-6710-4CC3-BCE6-00EC49FA8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33CE-57A4-42B6-96E2-981294F13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E9731-6803-4B25-84AE-FEAD56165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4CB111-B3BE-4DF3-A5FB-DCD45FB507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7AAFDE-4F51-4F87-A278-813E6A594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65CB5-D21C-48A7-9CF8-6DECE3523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88D092-696F-4BA1-A847-5037C4BCA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53219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BE8A-C4D8-4798-ADF6-21A31F30C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729271-F225-4F03-B264-B7D0D7F30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0586F-2371-42F0-B7D8-14AB15203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5493B-56B1-468D-B901-E5C15F0CC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83324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4EAA7B-4CE9-45EB-BD08-2280C0675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42CCEB-1B4B-4FBC-8CCC-758B9CF1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89146-AF9A-4386-A81C-E96FA4CB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24329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D1E5-B762-4F7A-8902-48B97877D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C016C-3C25-47FC-B57C-6E5BC8020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DF67C-0AF0-433B-A235-246DBB3AE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49136A-F405-42F0-9DCC-92E9EA636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C1862-A761-4B66-B2CE-009B24585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DBEBD-160B-4652-8B51-CFB38DB1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6313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E689-1495-43C5-A05C-7EBBEEAB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3FCD9-BE7B-4285-8D8A-A4705097D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1BAAD-9F4D-47FB-82FB-F4886A58C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1B02E-A4A3-4978-A06A-D7A84C54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B889B-E117-4E22-9A12-4D4D6E8F2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FDD90-FB3F-4257-B807-7DAB06666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58873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670F50-F4E1-4C8E-8165-9F7625DC2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C2320-2D6C-4AAE-8D0A-275E67CD7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7460B-AF64-4216-B22A-7ED80425F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5F755-A117-42E5-909C-36D83432F656}" type="datetimeFigureOut">
              <a:rPr lang="el-GR" smtClean="0"/>
              <a:t>19/9/2021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2E368-BFDB-4225-8219-FA72B07751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705A4-D6C7-464D-B7F4-622BA490F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7663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image" Target="../media/image29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jpeg"/><Relationship Id="rId12" Type="http://schemas.openxmlformats.org/officeDocument/2006/relationships/image" Target="../media/image28.jpe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2.jpeg"/><Relationship Id="rId11" Type="http://schemas.openxmlformats.org/officeDocument/2006/relationships/image" Target="../media/image27.jpeg"/><Relationship Id="rId5" Type="http://schemas.openxmlformats.org/officeDocument/2006/relationships/image" Target="../media/image21.jpeg"/><Relationship Id="rId10" Type="http://schemas.openxmlformats.org/officeDocument/2006/relationships/image" Target="../media/image26.jpe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F45A0E-95D3-468E-A252-C71E48A07108}"/>
              </a:ext>
            </a:extLst>
          </p:cNvPr>
          <p:cNvSpPr txBox="1"/>
          <p:nvPr/>
        </p:nvSpPr>
        <p:spPr>
          <a:xfrm>
            <a:off x="2662384" y="1060902"/>
            <a:ext cx="3709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err="1"/>
              <a:t>SignMeUp</a:t>
            </a:r>
            <a:endParaRPr lang="el-GR"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D56359-82FD-4FDB-8C51-61F9A6A85B80}"/>
              </a:ext>
            </a:extLst>
          </p:cNvPr>
          <p:cNvSpPr txBox="1"/>
          <p:nvPr/>
        </p:nvSpPr>
        <p:spPr>
          <a:xfrm>
            <a:off x="8819553" y="5779071"/>
            <a:ext cx="1653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21/09/2021</a:t>
            </a:r>
            <a:endParaRPr lang="el-GR" sz="2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A51D0E-AC54-4466-B2F6-3BCE6AB83DE6}"/>
              </a:ext>
            </a:extLst>
          </p:cNvPr>
          <p:cNvSpPr txBox="1"/>
          <p:nvPr/>
        </p:nvSpPr>
        <p:spPr>
          <a:xfrm>
            <a:off x="7604682" y="6179181"/>
            <a:ext cx="5129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Machine Learning &amp; Content Analytics </a:t>
            </a:r>
            <a:endParaRPr lang="el-GR" sz="20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85974-8EEE-462A-A4E7-C8B9966C1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95" r="16" b="23768"/>
          <a:stretch/>
        </p:blipFill>
        <p:spPr>
          <a:xfrm>
            <a:off x="0" y="3195686"/>
            <a:ext cx="8107052" cy="188870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0D5F85C-FD26-4AEB-985C-FF6F232AC9A5}"/>
              </a:ext>
            </a:extLst>
          </p:cNvPr>
          <p:cNvCxnSpPr>
            <a:cxnSpLocks/>
          </p:cNvCxnSpPr>
          <p:nvPr/>
        </p:nvCxnSpPr>
        <p:spPr>
          <a:xfrm>
            <a:off x="8229600" y="4901938"/>
            <a:ext cx="3879443" cy="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1DAF153-8D3F-4426-ADB7-492C58E050A7}"/>
              </a:ext>
            </a:extLst>
          </p:cNvPr>
          <p:cNvSpPr txBox="1"/>
          <p:nvPr/>
        </p:nvSpPr>
        <p:spPr>
          <a:xfrm>
            <a:off x="1187934" y="4971089"/>
            <a:ext cx="670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H</a:t>
            </a:r>
            <a:endParaRPr lang="el-GR" sz="48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DBE651-7F36-4ADB-8BF9-6B62D083FE19}"/>
              </a:ext>
            </a:extLst>
          </p:cNvPr>
          <p:cNvSpPr txBox="1"/>
          <p:nvPr/>
        </p:nvSpPr>
        <p:spPr>
          <a:xfrm>
            <a:off x="2077041" y="4972264"/>
            <a:ext cx="585343" cy="83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E</a:t>
            </a:r>
            <a:endParaRPr lang="el-GR" sz="4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F97363-E78E-4232-8E06-001B6D07CF72}"/>
              </a:ext>
            </a:extLst>
          </p:cNvPr>
          <p:cNvSpPr txBox="1"/>
          <p:nvPr/>
        </p:nvSpPr>
        <p:spPr>
          <a:xfrm>
            <a:off x="2945121" y="4966183"/>
            <a:ext cx="531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L</a:t>
            </a:r>
            <a:endParaRPr lang="el-GR" sz="4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81B95-EEBA-43E2-BCDA-B1D2B62070C2}"/>
              </a:ext>
            </a:extLst>
          </p:cNvPr>
          <p:cNvSpPr txBox="1"/>
          <p:nvPr/>
        </p:nvSpPr>
        <p:spPr>
          <a:xfrm>
            <a:off x="4671713" y="4972264"/>
            <a:ext cx="585343" cy="824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O</a:t>
            </a:r>
            <a:endParaRPr lang="el-GR" sz="4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60B804-DF6A-4123-AC6C-01E24296AB19}"/>
              </a:ext>
            </a:extLst>
          </p:cNvPr>
          <p:cNvSpPr txBox="1"/>
          <p:nvPr/>
        </p:nvSpPr>
        <p:spPr>
          <a:xfrm>
            <a:off x="3925700" y="4966184"/>
            <a:ext cx="531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L</a:t>
            </a:r>
            <a:endParaRPr lang="el-GR" sz="4800"/>
          </a:p>
        </p:txBody>
      </p:sp>
      <p:pic>
        <p:nvPicPr>
          <p:cNvPr id="20" name="Graphic 19" descr="Wave Gesture outline">
            <a:extLst>
              <a:ext uri="{FF2B5EF4-FFF2-40B4-BE49-F238E27FC236}">
                <a16:creationId xmlns:a16="http://schemas.microsoft.com/office/drawing/2014/main" id="{376AFAD6-4F04-4AD8-9D75-AEEDD0688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137492">
            <a:off x="11057639" y="3337088"/>
            <a:ext cx="1168925" cy="1168925"/>
          </a:xfrm>
          <a:prstGeom prst="rect">
            <a:avLst/>
          </a:prstGeom>
        </p:spPr>
      </p:pic>
      <p:pic>
        <p:nvPicPr>
          <p:cNvPr id="22" name="Picture 21" descr="Text, whiteboard&#10;&#10;Description automatically generated">
            <a:extLst>
              <a:ext uri="{FF2B5EF4-FFF2-40B4-BE49-F238E27FC236}">
                <a16:creationId xmlns:a16="http://schemas.microsoft.com/office/drawing/2014/main" id="{6ACC885A-172C-40FD-9D81-3BB6F3EAB7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82" b="28896"/>
          <a:stretch/>
        </p:blipFill>
        <p:spPr>
          <a:xfrm>
            <a:off x="8782050" y="1865204"/>
            <a:ext cx="3409950" cy="1424750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0394627B-E999-4B0C-B780-76214F9B71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2" y="5797180"/>
            <a:ext cx="990762" cy="101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3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FABB5DE6-55E5-42CA-98E7-A60959F71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r="6126"/>
          <a:stretch/>
        </p:blipFill>
        <p:spPr>
          <a:xfrm>
            <a:off x="3786809" y="-1"/>
            <a:ext cx="8120720" cy="66393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380E1-FBC8-4668-B1DE-F67254D35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913"/>
            <a:ext cx="3197088" cy="1568044"/>
          </a:xfrm>
        </p:spPr>
        <p:txBody>
          <a:bodyPr>
            <a:normAutofit/>
          </a:bodyPr>
          <a:lstStyle/>
          <a:p>
            <a:r>
              <a:rPr lang="en-US" sz="4000" b="1"/>
              <a:t>Future plans</a:t>
            </a:r>
            <a:endParaRPr lang="el-GR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37A6F-A91F-42B2-A3F0-76E576F3E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60" y="1711869"/>
            <a:ext cx="4877011" cy="4494378"/>
          </a:xfrm>
        </p:spPr>
        <p:txBody>
          <a:bodyPr>
            <a:normAutofit fontScale="92500" lnSpcReduction="20000"/>
          </a:bodyPr>
          <a:lstStyle/>
          <a:p>
            <a:r>
              <a:rPr lang="en-US" sz="2000" b="0" i="0">
                <a:effectLst/>
                <a:latin typeface="Roboto" panose="02000000000000000000" pitchFamily="2" charset="0"/>
              </a:rPr>
              <a:t>Detect Signs in Real-time manner.</a:t>
            </a:r>
          </a:p>
          <a:p>
            <a:pPr marL="0" indent="0">
              <a:buNone/>
            </a:pPr>
            <a:endParaRPr lang="en-US" sz="2000" b="0" i="0">
              <a:effectLst/>
              <a:latin typeface="Roboto" panose="02000000000000000000" pitchFamily="2" charset="0"/>
            </a:endParaRPr>
          </a:p>
          <a:p>
            <a:r>
              <a:rPr lang="en-US" sz="2000">
                <a:latin typeface="Roboto" panose="02000000000000000000" pitchFamily="2" charset="0"/>
              </a:rPr>
              <a:t>Video dataset.</a:t>
            </a:r>
          </a:p>
          <a:p>
            <a:pPr marL="0" indent="0">
              <a:buNone/>
            </a:pPr>
            <a:endParaRPr lang="en-US" sz="2000">
              <a:latin typeface="Roboto" panose="02000000000000000000" pitchFamily="2" charset="0"/>
            </a:endParaRPr>
          </a:p>
          <a:p>
            <a:r>
              <a:rPr lang="en-US" sz="2000" b="0" i="0">
                <a:effectLst/>
                <a:latin typeface="Roboto" panose="02000000000000000000" pitchFamily="2" charset="0"/>
              </a:rPr>
              <a:t>Build Vocabulary from words, not only letters.</a:t>
            </a:r>
          </a:p>
          <a:p>
            <a:pPr marL="0" indent="0">
              <a:buNone/>
            </a:pPr>
            <a:endParaRPr lang="en-US" sz="2000" b="0" i="0">
              <a:effectLst/>
              <a:latin typeface="Roboto" panose="02000000000000000000" pitchFamily="2" charset="0"/>
            </a:endParaRPr>
          </a:p>
          <a:p>
            <a:r>
              <a:rPr lang="en-US" sz="2000">
                <a:latin typeface="Roboto" panose="02000000000000000000" pitchFamily="2" charset="0"/>
              </a:rPr>
              <a:t>Bigger computational power, better training.</a:t>
            </a:r>
          </a:p>
          <a:p>
            <a:pPr marL="0" indent="0">
              <a:buNone/>
            </a:pPr>
            <a:endParaRPr lang="en-US" sz="2000">
              <a:latin typeface="Roboto" panose="02000000000000000000" pitchFamily="2" charset="0"/>
            </a:endParaRPr>
          </a:p>
          <a:p>
            <a:r>
              <a:rPr lang="en-US" sz="2000">
                <a:latin typeface="Roboto" panose="02000000000000000000" pitchFamily="2" charset="0"/>
              </a:rPr>
              <a:t>Voice spelling of letters and words for the co-speaker. </a:t>
            </a:r>
          </a:p>
          <a:p>
            <a:pPr marL="0" indent="0">
              <a:buNone/>
            </a:pPr>
            <a:endParaRPr lang="en-US" sz="2000" b="0" i="0">
              <a:effectLst/>
              <a:latin typeface="Roboto" panose="02000000000000000000" pitchFamily="2" charset="0"/>
            </a:endParaRPr>
          </a:p>
          <a:p>
            <a:r>
              <a:rPr lang="en-US" sz="2000">
                <a:latin typeface="Roboto" panose="02000000000000000000" pitchFamily="2" charset="0"/>
              </a:rPr>
              <a:t>Deploy into production.</a:t>
            </a:r>
          </a:p>
          <a:p>
            <a:endParaRPr lang="en-US" sz="2000" b="0" i="0">
              <a:effectLst/>
              <a:latin typeface="Roboto" panose="02000000000000000000" pitchFamily="2" charset="0"/>
            </a:endParaRPr>
          </a:p>
          <a:p>
            <a:endParaRPr lang="el-GR" sz="2000"/>
          </a:p>
        </p:txBody>
      </p:sp>
    </p:spTree>
    <p:extLst>
      <p:ext uri="{BB962C8B-B14F-4D97-AF65-F5344CB8AC3E}">
        <p14:creationId xmlns:p14="http://schemas.microsoft.com/office/powerpoint/2010/main" val="34954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80F1D3-7650-4307-A001-0163AD37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halk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89512B75-FFCB-42B0-9001-086C5AF952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4" b="2"/>
          <a:stretch/>
        </p:blipFill>
        <p:spPr>
          <a:xfrm>
            <a:off x="850624" y="1268553"/>
            <a:ext cx="6385063" cy="4320894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  <p:pic>
        <p:nvPicPr>
          <p:cNvPr id="16" name="Picture 15" descr="A person in a red shirt&#10;&#10;Description automatically generated with medium confidence">
            <a:extLst>
              <a:ext uri="{FF2B5EF4-FFF2-40B4-BE49-F238E27FC236}">
                <a16:creationId xmlns:a16="http://schemas.microsoft.com/office/drawing/2014/main" id="{AFA822BF-B4F9-46EB-88B5-358D4F711A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88" y="3421888"/>
            <a:ext cx="3436112" cy="3436112"/>
          </a:xfrm>
          <a:prstGeom prst="rect">
            <a:avLst/>
          </a:prstGeom>
        </p:spPr>
      </p:pic>
      <p:pic>
        <p:nvPicPr>
          <p:cNvPr id="20" name="Graphic 19" descr="Speech outline">
            <a:extLst>
              <a:ext uri="{FF2B5EF4-FFF2-40B4-BE49-F238E27FC236}">
                <a16:creationId xmlns:a16="http://schemas.microsoft.com/office/drawing/2014/main" id="{9655268C-C943-4D56-8C99-35B813444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37172" y="680476"/>
            <a:ext cx="3741254" cy="31150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3901991-A25B-47DE-87D3-398C995C8675}"/>
              </a:ext>
            </a:extLst>
          </p:cNvPr>
          <p:cNvSpPr txBox="1"/>
          <p:nvPr/>
        </p:nvSpPr>
        <p:spPr>
          <a:xfrm>
            <a:off x="8088553" y="1620115"/>
            <a:ext cx="2385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Thank you!</a:t>
            </a:r>
            <a:endParaRPr lang="el-GR" sz="3600" b="1"/>
          </a:p>
        </p:txBody>
      </p:sp>
    </p:spTree>
    <p:extLst>
      <p:ext uri="{BB962C8B-B14F-4D97-AF65-F5344CB8AC3E}">
        <p14:creationId xmlns:p14="http://schemas.microsoft.com/office/powerpoint/2010/main" val="349243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E11E-2418-434F-AC63-40308A5D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24" y="-13128"/>
            <a:ext cx="2255212" cy="923331"/>
          </a:xfrm>
        </p:spPr>
        <p:txBody>
          <a:bodyPr>
            <a:normAutofit/>
          </a:bodyPr>
          <a:lstStyle/>
          <a:p>
            <a:r>
              <a:rPr lang="en-US" sz="3600" b="1"/>
              <a:t>The Team</a:t>
            </a:r>
            <a:endParaRPr lang="el-GR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21553-18F6-47FD-BC37-00467A712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818" y="932966"/>
            <a:ext cx="11840182" cy="461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We tried to compose a </a:t>
            </a:r>
            <a:r>
              <a:rPr lang="en-US" sz="2000" b="1"/>
              <a:t>diverse team </a:t>
            </a:r>
            <a:r>
              <a:rPr lang="en-US" sz="2000"/>
              <a:t>in order to</a:t>
            </a:r>
            <a:r>
              <a:rPr lang="el-GR" sz="2000"/>
              <a:t> </a:t>
            </a:r>
            <a:r>
              <a:rPr lang="en-US" sz="2000"/>
              <a:t>cover and communicate all the different angles of the problem: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1BC8A6-8F2D-4676-82A7-481C8C0E28B1}"/>
              </a:ext>
            </a:extLst>
          </p:cNvPr>
          <p:cNvSpPr txBox="1"/>
          <p:nvPr/>
        </p:nvSpPr>
        <p:spPr>
          <a:xfrm>
            <a:off x="489622" y="2986618"/>
            <a:ext cx="595831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Maria </a:t>
            </a:r>
            <a:r>
              <a:rPr lang="en-US" sz="2000" b="1" err="1"/>
              <a:t>Sergoulopoulou</a:t>
            </a:r>
            <a:r>
              <a:rPr lang="en-US" sz="2000" b="1"/>
              <a:t> </a:t>
            </a:r>
            <a:r>
              <a:rPr lang="en-US" sz="2000"/>
              <a:t>, B.Sc. Business Administration</a:t>
            </a:r>
          </a:p>
          <a:p>
            <a:endParaRPr lang="el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786DA-E302-40B8-A2D8-A37B844C138F}"/>
              </a:ext>
            </a:extLst>
          </p:cNvPr>
          <p:cNvSpPr txBox="1"/>
          <p:nvPr/>
        </p:nvSpPr>
        <p:spPr>
          <a:xfrm>
            <a:off x="483647" y="4239669"/>
            <a:ext cx="44087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Georgios </a:t>
            </a:r>
            <a:r>
              <a:rPr lang="en-US" sz="2000" b="1" err="1"/>
              <a:t>Zygoukis</a:t>
            </a:r>
            <a:r>
              <a:rPr lang="en-US" sz="2000" b="1"/>
              <a:t> </a:t>
            </a:r>
            <a:r>
              <a:rPr lang="en-US" sz="2000"/>
              <a:t>, B.Sc. Mathematics </a:t>
            </a:r>
          </a:p>
          <a:p>
            <a:endParaRPr lang="en-US"/>
          </a:p>
          <a:p>
            <a:endParaRPr lang="el-G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4084C-C709-4592-9648-06C59BCAEB14}"/>
              </a:ext>
            </a:extLst>
          </p:cNvPr>
          <p:cNvSpPr txBox="1"/>
          <p:nvPr/>
        </p:nvSpPr>
        <p:spPr>
          <a:xfrm>
            <a:off x="483647" y="5527932"/>
            <a:ext cx="52675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Giannis Sakkis</a:t>
            </a:r>
            <a:r>
              <a:rPr lang="en-US" sz="2000"/>
              <a:t>, B.Sc. Information Technology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14F6326-F567-4A73-A758-288073E9D950}"/>
              </a:ext>
            </a:extLst>
          </p:cNvPr>
          <p:cNvSpPr/>
          <p:nvPr/>
        </p:nvSpPr>
        <p:spPr>
          <a:xfrm>
            <a:off x="7066294" y="2986618"/>
            <a:ext cx="1021538" cy="107213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3A03F4-1678-41AA-9751-BB03A8A04532}"/>
              </a:ext>
            </a:extLst>
          </p:cNvPr>
          <p:cNvSpPr/>
          <p:nvPr/>
        </p:nvSpPr>
        <p:spPr>
          <a:xfrm>
            <a:off x="5751234" y="4269635"/>
            <a:ext cx="1167333" cy="111617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C45A407-1643-41ED-96F5-3EE3D363384D}"/>
              </a:ext>
            </a:extLst>
          </p:cNvPr>
          <p:cNvSpPr/>
          <p:nvPr/>
        </p:nvSpPr>
        <p:spPr>
          <a:xfrm>
            <a:off x="7066294" y="5526632"/>
            <a:ext cx="1239033" cy="1072131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6B2BF0-D636-4677-BE3B-F62012F8C49D}"/>
              </a:ext>
            </a:extLst>
          </p:cNvPr>
          <p:cNvSpPr txBox="1"/>
          <p:nvPr/>
        </p:nvSpPr>
        <p:spPr>
          <a:xfrm>
            <a:off x="351818" y="1570465"/>
            <a:ext cx="10329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For a holistic view of the project, all members were </a:t>
            </a:r>
            <a:r>
              <a:rPr lang="en-US" sz="2000" b="1"/>
              <a:t>engaged in every step</a:t>
            </a:r>
            <a:r>
              <a:rPr lang="en-US" sz="2000"/>
              <a:t>, in a waterfall manner.</a:t>
            </a:r>
            <a:endParaRPr lang="el-GR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654083-36A8-4D81-BFA9-74D874F45B1F}"/>
              </a:ext>
            </a:extLst>
          </p:cNvPr>
          <p:cNvSpPr txBox="1"/>
          <p:nvPr/>
        </p:nvSpPr>
        <p:spPr>
          <a:xfrm>
            <a:off x="351818" y="2297317"/>
            <a:ext cx="5744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However, each one had high responsibility in his part.  </a:t>
            </a:r>
            <a:endParaRPr lang="el-GR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2A06F9-60DF-492E-BB0C-76A050FC3D8D}"/>
              </a:ext>
            </a:extLst>
          </p:cNvPr>
          <p:cNvSpPr txBox="1"/>
          <p:nvPr/>
        </p:nvSpPr>
        <p:spPr>
          <a:xfrm>
            <a:off x="833986" y="3445505"/>
            <a:ext cx="5269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Communicate any business-oriented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Business Report and Final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9C96F-3A83-46E9-92F6-2DF3688B05CC}"/>
              </a:ext>
            </a:extLst>
          </p:cNvPr>
          <p:cNvSpPr txBox="1"/>
          <p:nvPr/>
        </p:nvSpPr>
        <p:spPr>
          <a:xfrm>
            <a:off x="833986" y="4665465"/>
            <a:ext cx="6504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Model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Optimization</a:t>
            </a:r>
            <a:endParaRPr lang="el-G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90A88A-27BF-4A34-94A6-E7C63F78301B}"/>
              </a:ext>
            </a:extLst>
          </p:cNvPr>
          <p:cNvSpPr txBox="1"/>
          <p:nvPr/>
        </p:nvSpPr>
        <p:spPr>
          <a:xfrm>
            <a:off x="980388" y="5934733"/>
            <a:ext cx="2733773" cy="664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IT-related optimization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Coding</a:t>
            </a:r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41609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8" grpId="0"/>
      <p:bldP spid="10" grpId="0"/>
      <p:bldP spid="11" grpId="0" animBg="1"/>
      <p:bldP spid="12" grpId="0" animBg="1"/>
      <p:bldP spid="13" grpId="0" animBg="1"/>
      <p:bldP spid="5" grpId="0"/>
      <p:bldP spid="6" grpId="0"/>
      <p:bldP spid="7" grpId="0"/>
      <p:bldP spid="9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84AB-7018-470C-B771-19B3558D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433" y="1308"/>
            <a:ext cx="2809973" cy="1067749"/>
          </a:xfrm>
        </p:spPr>
        <p:txBody>
          <a:bodyPr>
            <a:normAutofit/>
          </a:bodyPr>
          <a:lstStyle/>
          <a:p>
            <a:r>
              <a:rPr lang="en-US" sz="3200" b="1"/>
              <a:t>The idea </a:t>
            </a:r>
            <a:endParaRPr lang="el-GR" sz="32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72DF7-34D6-43C9-A5B2-74659B11C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169" y="3841"/>
            <a:ext cx="2425831" cy="2425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BFC460-45B7-429A-9D2A-67207FD07485}"/>
              </a:ext>
            </a:extLst>
          </p:cNvPr>
          <p:cNvSpPr txBox="1"/>
          <p:nvPr/>
        </p:nvSpPr>
        <p:spPr>
          <a:xfrm>
            <a:off x="433633" y="958074"/>
            <a:ext cx="8059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Less than 1% </a:t>
            </a:r>
            <a:r>
              <a:rPr lang="en-US" sz="2000"/>
              <a:t>of the Greek population </a:t>
            </a:r>
            <a:r>
              <a:rPr lang="en-US" sz="2000" b="1"/>
              <a:t>has knowledge of Sign Language!</a:t>
            </a:r>
            <a:endParaRPr lang="el-GR" sz="20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13F19C-2366-41D4-968C-ECF826EC0DF9}"/>
              </a:ext>
            </a:extLst>
          </p:cNvPr>
          <p:cNvSpPr txBox="1"/>
          <p:nvPr/>
        </p:nvSpPr>
        <p:spPr>
          <a:xfrm>
            <a:off x="433633" y="1793670"/>
            <a:ext cx="6818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Deaf people are socially and professionally discriminated…</a:t>
            </a:r>
            <a:endParaRPr lang="el-GR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CCF3B3-D342-4FC5-9CCB-A20515B68BC1}"/>
              </a:ext>
            </a:extLst>
          </p:cNvPr>
          <p:cNvSpPr txBox="1"/>
          <p:nvPr/>
        </p:nvSpPr>
        <p:spPr>
          <a:xfrm>
            <a:off x="433633" y="2641966"/>
            <a:ext cx="111424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/>
              <a:t>We envisioned an application which would allow deaf people communicate with everyone. Without any </a:t>
            </a:r>
            <a:r>
              <a:rPr lang="en-US" sz="2000" dirty="0"/>
              <a:t>knowledge of Sign Language!</a:t>
            </a:r>
            <a:endParaRPr lang="el-G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BD079F-1B15-4F48-AF04-D3AA87C4CCEF}"/>
              </a:ext>
            </a:extLst>
          </p:cNvPr>
          <p:cNvSpPr txBox="1"/>
          <p:nvPr/>
        </p:nvSpPr>
        <p:spPr>
          <a:xfrm>
            <a:off x="652021" y="4393869"/>
            <a:ext cx="10887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With huge </a:t>
            </a:r>
            <a:r>
              <a:rPr lang="en-US" sz="2000" b="1"/>
              <a:t>Social Impact.</a:t>
            </a:r>
            <a:endParaRPr lang="el-GR" sz="2000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16D959-D582-44F7-9413-444F269A2D0F}"/>
              </a:ext>
            </a:extLst>
          </p:cNvPr>
          <p:cNvSpPr txBox="1"/>
          <p:nvPr/>
        </p:nvSpPr>
        <p:spPr>
          <a:xfrm>
            <a:off x="652021" y="5260519"/>
            <a:ext cx="1102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/>
              <a:t>Groundbreaking</a:t>
            </a:r>
            <a:r>
              <a:rPr lang="en-US" sz="2000"/>
              <a:t> for the Greek reality and market as there is not so much research and progress in this topic.</a:t>
            </a:r>
            <a:endParaRPr lang="el-GR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D0A2AE-EF2B-454A-AFC3-4836C788E2AA}"/>
              </a:ext>
            </a:extLst>
          </p:cNvPr>
          <p:cNvSpPr txBox="1"/>
          <p:nvPr/>
        </p:nvSpPr>
        <p:spPr>
          <a:xfrm>
            <a:off x="433633" y="3635033"/>
            <a:ext cx="1838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An application:</a:t>
            </a:r>
            <a:endParaRPr lang="el-GR" sz="2000"/>
          </a:p>
        </p:txBody>
      </p:sp>
      <p:pic>
        <p:nvPicPr>
          <p:cNvPr id="14" name="Graphic 13" descr="Worried face outline with solid fill">
            <a:extLst>
              <a:ext uri="{FF2B5EF4-FFF2-40B4-BE49-F238E27FC236}">
                <a16:creationId xmlns:a16="http://schemas.microsoft.com/office/drawing/2014/main" id="{BC17A8EE-2CAA-4E16-A257-20C6998C7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465" y="1548203"/>
            <a:ext cx="707886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53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19F0C-F759-43BB-836A-4A523841D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9261"/>
            <a:ext cx="3284770" cy="829152"/>
          </a:xfrm>
        </p:spPr>
        <p:txBody>
          <a:bodyPr>
            <a:normAutofit/>
          </a:bodyPr>
          <a:lstStyle/>
          <a:p>
            <a:r>
              <a:rPr lang="en-US" sz="3200" b="1"/>
              <a:t>Dataset creation </a:t>
            </a:r>
            <a:endParaRPr lang="el-GR" sz="3200" b="1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E5F5B4FE-E04B-4ABF-B9A1-9C7D6ADC4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5939" y="0"/>
            <a:ext cx="2386061" cy="23860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C39D4C-7497-4485-BEA6-9A030FA13BB5}"/>
              </a:ext>
            </a:extLst>
          </p:cNvPr>
          <p:cNvSpPr txBox="1"/>
          <p:nvPr/>
        </p:nvSpPr>
        <p:spPr>
          <a:xfrm>
            <a:off x="9316720" y="5902960"/>
            <a:ext cx="2357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An Idea..?</a:t>
            </a:r>
            <a:endParaRPr lang="el-GR" sz="4000" b="1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B7778A9F-D00A-407F-A284-0FC64BB2C7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975" y="1836332"/>
            <a:ext cx="975890" cy="773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C6A521-9CE4-4607-AEA7-DC58050202BE}"/>
              </a:ext>
            </a:extLst>
          </p:cNvPr>
          <p:cNvSpPr txBox="1"/>
          <p:nvPr/>
        </p:nvSpPr>
        <p:spPr>
          <a:xfrm>
            <a:off x="322154" y="1088492"/>
            <a:ext cx="7304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We had to create a dataset completely… </a:t>
            </a:r>
            <a:r>
              <a:rPr lang="en-US" sz="2400" b="1"/>
              <a:t>from scratch!</a:t>
            </a:r>
            <a:endParaRPr lang="el-GR" sz="2400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FD2E51-311F-4D0E-B532-8C7F7EA807E1}"/>
              </a:ext>
            </a:extLst>
          </p:cNvPr>
          <p:cNvSpPr txBox="1"/>
          <p:nvPr/>
        </p:nvSpPr>
        <p:spPr>
          <a:xfrm>
            <a:off x="322154" y="2052767"/>
            <a:ext cx="4381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An automated </a:t>
            </a:r>
            <a:r>
              <a:rPr lang="en-US" sz="2400" err="1"/>
              <a:t>Jupyter</a:t>
            </a:r>
            <a:r>
              <a:rPr lang="en-US" sz="2400"/>
              <a:t> Notebook:</a:t>
            </a:r>
            <a:endParaRPr lang="el-GR" sz="2400"/>
          </a:p>
        </p:txBody>
      </p:sp>
      <p:pic>
        <p:nvPicPr>
          <p:cNvPr id="11" name="Graphic 10" descr="Film strip outline">
            <a:extLst>
              <a:ext uri="{FF2B5EF4-FFF2-40B4-BE49-F238E27FC236}">
                <a16:creationId xmlns:a16="http://schemas.microsoft.com/office/drawing/2014/main" id="{4D1F163B-D9C9-4C78-8846-0D5712AACB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8465741" y="3429000"/>
            <a:ext cx="536857" cy="5368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EA0BE7-4504-436E-81E5-42CEBF8F8430}"/>
              </a:ext>
            </a:extLst>
          </p:cNvPr>
          <p:cNvSpPr txBox="1"/>
          <p:nvPr/>
        </p:nvSpPr>
        <p:spPr>
          <a:xfrm>
            <a:off x="707010" y="3669079"/>
            <a:ext cx="8927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Collects </a:t>
            </a:r>
            <a:r>
              <a:rPr lang="en-US" sz="2000" b="1"/>
              <a:t>streams of 7 </a:t>
            </a:r>
            <a:r>
              <a:rPr lang="en-US" sz="2000"/>
              <a:t>photos with the according </a:t>
            </a:r>
            <a:r>
              <a:rPr lang="en-US" sz="2000" b="1"/>
              <a:t>labeling and storage</a:t>
            </a:r>
            <a:r>
              <a:rPr lang="en-US" sz="2000"/>
              <a:t>.</a:t>
            </a:r>
            <a:endParaRPr lang="el-GR" sz="2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83A804-F803-4D11-99E7-0813CEB53B0C}"/>
              </a:ext>
            </a:extLst>
          </p:cNvPr>
          <p:cNvSpPr txBox="1"/>
          <p:nvPr/>
        </p:nvSpPr>
        <p:spPr>
          <a:xfrm>
            <a:off x="707010" y="2812095"/>
            <a:ext cx="5191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Uses the computer’s </a:t>
            </a:r>
            <a:r>
              <a:rPr lang="en-US" sz="2000" b="1"/>
              <a:t>Camera</a:t>
            </a:r>
            <a:r>
              <a:rPr lang="en-US" sz="2000"/>
              <a:t>.</a:t>
            </a:r>
            <a:endParaRPr lang="el-GR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31992-8631-4920-B4E4-6008A3872998}"/>
              </a:ext>
            </a:extLst>
          </p:cNvPr>
          <p:cNvSpPr txBox="1"/>
          <p:nvPr/>
        </p:nvSpPr>
        <p:spPr>
          <a:xfrm>
            <a:off x="707010" y="4585964"/>
            <a:ext cx="5646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Let time to </a:t>
            </a:r>
            <a:r>
              <a:rPr lang="en-US" sz="2000" b="1"/>
              <a:t>prepare and change angles</a:t>
            </a:r>
            <a:r>
              <a:rPr lang="en-US" sz="2000"/>
              <a:t>.</a:t>
            </a:r>
            <a:r>
              <a:rPr lang="en-US" sz="2000" b="1"/>
              <a:t> </a:t>
            </a:r>
            <a:endParaRPr lang="el-GR" sz="2000" b="1"/>
          </a:p>
        </p:txBody>
      </p:sp>
      <p:pic>
        <p:nvPicPr>
          <p:cNvPr id="13" name="Graphic 12" descr="Tag outline">
            <a:extLst>
              <a:ext uri="{FF2B5EF4-FFF2-40B4-BE49-F238E27FC236}">
                <a16:creationId xmlns:a16="http://schemas.microsoft.com/office/drawing/2014/main" id="{116FB785-353A-419C-ABEC-6B82FA0F27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4891" y="3897962"/>
            <a:ext cx="536857" cy="536857"/>
          </a:xfrm>
          <a:prstGeom prst="rect">
            <a:avLst/>
          </a:prstGeom>
        </p:spPr>
      </p:pic>
      <p:pic>
        <p:nvPicPr>
          <p:cNvPr id="15" name="Graphic 14" descr="Stopwatch outline">
            <a:extLst>
              <a:ext uri="{FF2B5EF4-FFF2-40B4-BE49-F238E27FC236}">
                <a16:creationId xmlns:a16="http://schemas.microsoft.com/office/drawing/2014/main" id="{47D3FED2-6BE9-426E-A8E7-6499F5803B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9601" y="4434819"/>
            <a:ext cx="696327" cy="69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4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2" grpId="0"/>
      <p:bldP spid="3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894E4-2E81-42C0-A2BC-B4EB6879E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048"/>
            <a:ext cx="10515600" cy="1325563"/>
          </a:xfrm>
        </p:spPr>
        <p:txBody>
          <a:bodyPr/>
          <a:lstStyle/>
          <a:p>
            <a:r>
              <a:rPr lang="en-US"/>
              <a:t>Dataset overview </a:t>
            </a:r>
            <a:endParaRPr lang="el-GR"/>
          </a:p>
        </p:txBody>
      </p:sp>
      <p:pic>
        <p:nvPicPr>
          <p:cNvPr id="10" name="mixkit-camera-shutter-hard-click-1430">
            <a:hlinkClick r:id="" action="ppaction://media"/>
            <a:extLst>
              <a:ext uri="{FF2B5EF4-FFF2-40B4-BE49-F238E27FC236}">
                <a16:creationId xmlns:a16="http://schemas.microsoft.com/office/drawing/2014/main" id="{8E4397AB-7915-4E12-81A4-709865FD7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005512"/>
            <a:ext cx="487363" cy="4873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41127A-3F4D-43E7-9D89-A870AC24B7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8442">
            <a:off x="650332" y="1461040"/>
            <a:ext cx="2171446" cy="1628585"/>
          </a:xfrm>
          <a:prstGeom prst="rect">
            <a:avLst/>
          </a:prstGeom>
        </p:spPr>
      </p:pic>
      <p:pic>
        <p:nvPicPr>
          <p:cNvPr id="6" name="Picture 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E7B775B4-F604-4070-9DFF-F660DF2F02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5934">
            <a:off x="2808269" y="1518380"/>
            <a:ext cx="2203604" cy="1652703"/>
          </a:xfrm>
          <a:prstGeom prst="rect">
            <a:avLst/>
          </a:prstGeom>
        </p:spPr>
      </p:pic>
      <p:pic>
        <p:nvPicPr>
          <p:cNvPr id="11" name="Picture 10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ABDC237F-B617-45FA-A3ED-DD9E6A53C1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665">
            <a:off x="3499343" y="2993672"/>
            <a:ext cx="2262986" cy="1697240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2F9EF8D-4D56-4909-9AFD-EFC86CE319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7934">
            <a:off x="5471034" y="3076260"/>
            <a:ext cx="2195171" cy="16463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6B03881-4110-4D01-B119-A3331673A8C9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1797">
            <a:off x="4728707" y="1566297"/>
            <a:ext cx="2549627" cy="1616031"/>
          </a:xfrm>
          <a:prstGeom prst="rect">
            <a:avLst/>
          </a:prstGeom>
        </p:spPr>
      </p:pic>
      <p:pic>
        <p:nvPicPr>
          <p:cNvPr id="5" name="Picture 4" descr="A person holding up his hand&#10;&#10;Description automatically generated with medium confidence">
            <a:extLst>
              <a:ext uri="{FF2B5EF4-FFF2-40B4-BE49-F238E27FC236}">
                <a16:creationId xmlns:a16="http://schemas.microsoft.com/office/drawing/2014/main" id="{F14E4A50-8E14-4546-9BA9-D3AC5688127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4914">
            <a:off x="6997412" y="1563984"/>
            <a:ext cx="2138049" cy="1603536"/>
          </a:xfrm>
          <a:prstGeom prst="rect">
            <a:avLst/>
          </a:prstGeom>
        </p:spPr>
      </p:pic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14AB4723-10A6-43D2-A468-8F92BD842C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5879">
            <a:off x="1394110" y="3007725"/>
            <a:ext cx="2163065" cy="162229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CF122F8-3089-48F7-B63E-EEF73F620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18" y="3063500"/>
            <a:ext cx="2076779" cy="1557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8FC1C5D-BF4E-4E83-9109-D597C866B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74482">
            <a:off x="9022196" y="1657243"/>
            <a:ext cx="1912183" cy="143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0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9" repeatCount="7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bject Detection Explained | Tensorflow Object Detection | AI ML for  Beginners | Edureka - YouTube">
            <a:extLst>
              <a:ext uri="{FF2B5EF4-FFF2-40B4-BE49-F238E27FC236}">
                <a16:creationId xmlns:a16="http://schemas.microsoft.com/office/drawing/2014/main" id="{F73DF7EC-85EC-4F77-8400-425904713D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6" b="64569"/>
          <a:stretch/>
        </p:blipFill>
        <p:spPr bwMode="auto">
          <a:xfrm>
            <a:off x="5535038" y="0"/>
            <a:ext cx="6656962" cy="86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F51761-C3B9-4A23-99A7-1024297D255B}"/>
              </a:ext>
            </a:extLst>
          </p:cNvPr>
          <p:cNvSpPr txBox="1"/>
          <p:nvPr/>
        </p:nvSpPr>
        <p:spPr>
          <a:xfrm>
            <a:off x="340469" y="1468037"/>
            <a:ext cx="501672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>
                <a:effectLst/>
              </a:rPr>
              <a:t>Identifying objects in digital photographs.</a:t>
            </a:r>
          </a:p>
          <a:p>
            <a:endParaRPr lang="el-G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8E6D2-56A3-4530-AA52-70C703B50D45}"/>
              </a:ext>
            </a:extLst>
          </p:cNvPr>
          <p:cNvSpPr txBox="1"/>
          <p:nvPr/>
        </p:nvSpPr>
        <p:spPr>
          <a:xfrm>
            <a:off x="340469" y="550110"/>
            <a:ext cx="2519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/>
              </a:rPr>
              <a:t>Object recognition</a:t>
            </a:r>
            <a:endParaRPr lang="el-GR" sz="2000" b="1"/>
          </a:p>
        </p:txBody>
      </p:sp>
      <p:pic>
        <p:nvPicPr>
          <p:cNvPr id="7" name="Picture 2" descr="Object Detection Explained | Tensorflow Object Detection | AI ML for  Beginners | Edureka - YouTube">
            <a:extLst>
              <a:ext uri="{FF2B5EF4-FFF2-40B4-BE49-F238E27FC236}">
                <a16:creationId xmlns:a16="http://schemas.microsoft.com/office/drawing/2014/main" id="{58DA64CB-5636-4566-A7F1-C80AA3B6F1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98"/>
          <a:stretch/>
        </p:blipFill>
        <p:spPr bwMode="auto">
          <a:xfrm>
            <a:off x="5535038" y="864451"/>
            <a:ext cx="6667153" cy="241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012F9B-90F2-48DF-B74B-413D5120B5E4}"/>
              </a:ext>
            </a:extLst>
          </p:cNvPr>
          <p:cNvSpPr txBox="1"/>
          <p:nvPr/>
        </p:nvSpPr>
        <p:spPr>
          <a:xfrm>
            <a:off x="548547" y="2961545"/>
            <a:ext cx="3341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Object Detection </a:t>
            </a:r>
            <a:r>
              <a:rPr lang="en-US" sz="2000"/>
              <a:t>combines:</a:t>
            </a:r>
            <a:r>
              <a:rPr lang="en-US" sz="2000" b="1"/>
              <a:t> </a:t>
            </a:r>
            <a:endParaRPr lang="el-GR" sz="2000"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96517-445F-4BA2-9FA6-9718E9629B0F}"/>
              </a:ext>
            </a:extLst>
          </p:cNvPr>
          <p:cNvSpPr txBox="1"/>
          <p:nvPr/>
        </p:nvSpPr>
        <p:spPr>
          <a:xfrm>
            <a:off x="436743" y="4012004"/>
            <a:ext cx="58889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>
                <a:effectLst/>
              </a:rPr>
              <a:t>Predicting the class of one object in an image.</a:t>
            </a:r>
            <a:endParaRPr lang="el-GR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B035A6-D7CD-4D83-9EBB-A4A5D5C4A304}"/>
              </a:ext>
            </a:extLst>
          </p:cNvPr>
          <p:cNvSpPr txBox="1"/>
          <p:nvPr/>
        </p:nvSpPr>
        <p:spPr>
          <a:xfrm>
            <a:off x="436743" y="4903997"/>
            <a:ext cx="10840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>
                <a:effectLst/>
              </a:rPr>
              <a:t>Identifying the location of one or more objects in an image and drawing abounding box around their extent.</a:t>
            </a:r>
            <a:endParaRPr lang="el-GR" sz="2000"/>
          </a:p>
        </p:txBody>
      </p:sp>
      <p:pic>
        <p:nvPicPr>
          <p:cNvPr id="11" name="Graphic 10" descr="Target outline">
            <a:extLst>
              <a:ext uri="{FF2B5EF4-FFF2-40B4-BE49-F238E27FC236}">
                <a16:creationId xmlns:a16="http://schemas.microsoft.com/office/drawing/2014/main" id="{9CDF0B8F-6613-4B88-BCC6-200419D6A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569" y="4864110"/>
            <a:ext cx="646331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8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D8733-ECB9-4809-8CDB-7E15244D9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08" y="232730"/>
            <a:ext cx="2858311" cy="860560"/>
          </a:xfrm>
        </p:spPr>
        <p:txBody>
          <a:bodyPr/>
          <a:lstStyle/>
          <a:p>
            <a:r>
              <a:rPr lang="en-US" sz="3600" b="1"/>
              <a:t>Annotation</a:t>
            </a:r>
            <a:r>
              <a:rPr lang="en-US"/>
              <a:t> </a:t>
            </a:r>
            <a:endParaRPr lang="el-GR"/>
          </a:p>
        </p:txBody>
      </p:sp>
      <p:pic>
        <p:nvPicPr>
          <p:cNvPr id="3" name="Picture 2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D8DE31E4-F958-4E23-930B-CD3FCEDA638A}"/>
              </a:ext>
            </a:extLst>
          </p:cNvPr>
          <p:cNvPicPr/>
          <p:nvPr/>
        </p:nvPicPr>
        <p:blipFill rotWithShape="1">
          <a:blip r:embed="rId2"/>
          <a:srcRect r="21336" b="5418"/>
          <a:stretch/>
        </p:blipFill>
        <p:spPr bwMode="auto">
          <a:xfrm>
            <a:off x="6011694" y="980187"/>
            <a:ext cx="6004153" cy="40295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BDCD75-12E7-40EB-A339-9AE2CADE2C85}"/>
              </a:ext>
            </a:extLst>
          </p:cNvPr>
          <p:cNvSpPr txBox="1"/>
          <p:nvPr/>
        </p:nvSpPr>
        <p:spPr>
          <a:xfrm>
            <a:off x="505838" y="1653702"/>
            <a:ext cx="5590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In order to achieve </a:t>
            </a:r>
            <a:r>
              <a:rPr lang="en-US" sz="2000" b="1"/>
              <a:t>Object Detection</a:t>
            </a:r>
            <a:r>
              <a:rPr lang="en-US" sz="2000"/>
              <a:t>, we must train a model on an </a:t>
            </a:r>
            <a:r>
              <a:rPr lang="en-US" sz="2000" b="1"/>
              <a:t>Annotated Dataset</a:t>
            </a:r>
            <a:r>
              <a:rPr lang="en-US" sz="2000"/>
              <a:t>.</a:t>
            </a:r>
            <a:endParaRPr lang="el-GR" sz="2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3D706-063F-4C9A-87D3-66D0E5B1973A}"/>
              </a:ext>
            </a:extLst>
          </p:cNvPr>
          <p:cNvSpPr txBox="1"/>
          <p:nvPr/>
        </p:nvSpPr>
        <p:spPr>
          <a:xfrm>
            <a:off x="505838" y="4465090"/>
            <a:ext cx="53745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 output of the annotations was saved in the same folder where the according photo was stored respectively.</a:t>
            </a:r>
            <a:endParaRPr lang="el-GR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A4BB7F-F6A2-49D5-939F-17C593F7A6DE}"/>
              </a:ext>
            </a:extLst>
          </p:cNvPr>
          <p:cNvSpPr txBox="1"/>
          <p:nvPr/>
        </p:nvSpPr>
        <p:spPr>
          <a:xfrm>
            <a:off x="505838" y="3467200"/>
            <a:ext cx="5136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We used  Windows </a:t>
            </a:r>
            <a:r>
              <a:rPr lang="en-US" sz="2000" b="1"/>
              <a:t>“</a:t>
            </a:r>
            <a:r>
              <a:rPr lang="en-US" sz="2000" b="1" err="1"/>
              <a:t>LabelImg</a:t>
            </a:r>
            <a:r>
              <a:rPr lang="en-US" sz="2000" b="1"/>
              <a:t>” application</a:t>
            </a:r>
            <a:r>
              <a:rPr lang="en-US" sz="2000"/>
              <a:t>.</a:t>
            </a:r>
            <a:endParaRPr lang="el-GR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792B37-E6E7-4225-946B-C38EBF8DAAFD}"/>
              </a:ext>
            </a:extLst>
          </p:cNvPr>
          <p:cNvSpPr txBox="1"/>
          <p:nvPr/>
        </p:nvSpPr>
        <p:spPr>
          <a:xfrm>
            <a:off x="505838" y="2714339"/>
            <a:ext cx="4266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To do so: </a:t>
            </a:r>
            <a:endParaRPr lang="el-GR" sz="2000"/>
          </a:p>
        </p:txBody>
      </p:sp>
    </p:spTree>
    <p:extLst>
      <p:ext uri="{BB962C8B-B14F-4D97-AF65-F5344CB8AC3E}">
        <p14:creationId xmlns:p14="http://schemas.microsoft.com/office/powerpoint/2010/main" val="348490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37566-2B88-4429-9606-C6141DC7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Transfer learning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BB098-AF23-48EB-8DFC-7DBD8EC29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/>
              <a:t>Other algorithms , modules, APIs</a:t>
            </a:r>
          </a:p>
          <a:p>
            <a:r>
              <a:rPr lang="en-US" sz="2000" err="1"/>
              <a:t>Tensorflow</a:t>
            </a:r>
            <a:r>
              <a:rPr lang="en-US" sz="2000"/>
              <a:t> </a:t>
            </a:r>
          </a:p>
          <a:p>
            <a:r>
              <a:rPr lang="en-US" sz="2000" err="1"/>
              <a:t>Keras</a:t>
            </a:r>
            <a:endParaRPr lang="en-US" sz="2000"/>
          </a:p>
          <a:p>
            <a:r>
              <a:rPr lang="en-US" sz="2000" b="0" i="0">
                <a:effectLst/>
                <a:latin typeface="Roboto" panose="020B0604020202020204" pitchFamily="2" charset="0"/>
              </a:rPr>
              <a:t>Models Pretrained Models from </a:t>
            </a:r>
            <a:r>
              <a:rPr lang="en-US" sz="2000" b="0" i="0" err="1">
                <a:effectLst/>
                <a:latin typeface="Roboto" panose="020B0604020202020204" pitchFamily="2" charset="0"/>
              </a:rPr>
              <a:t>Tensorflow</a:t>
            </a:r>
            <a:r>
              <a:rPr lang="en-US" sz="2000" b="0" i="0">
                <a:effectLst/>
                <a:latin typeface="Roboto" panose="020B0604020202020204" pitchFamily="2" charset="0"/>
              </a:rPr>
              <a:t> Model Zoo &amp; Activate Object Detection</a:t>
            </a:r>
          </a:p>
          <a:p>
            <a:r>
              <a:rPr lang="en-US" sz="2000" i="0">
                <a:effectLst/>
                <a:latin typeface="Roboto" panose="02000000000000000000" pitchFamily="2" charset="0"/>
              </a:rPr>
              <a:t>Install </a:t>
            </a:r>
            <a:r>
              <a:rPr lang="en-US" sz="2000" i="0" err="1">
                <a:effectLst/>
                <a:latin typeface="Roboto" panose="02000000000000000000" pitchFamily="2" charset="0"/>
              </a:rPr>
              <a:t>CocoAPI</a:t>
            </a:r>
            <a:r>
              <a:rPr lang="en-US" sz="2000"/>
              <a:t> </a:t>
            </a:r>
          </a:p>
          <a:p>
            <a:r>
              <a:rPr lang="en-US" sz="2000" b="0" i="0">
                <a:effectLst/>
                <a:latin typeface="Roboto" panose="02000000000000000000" pitchFamily="2" charset="0"/>
              </a:rPr>
              <a:t>Install the Object Detection API</a:t>
            </a:r>
          </a:p>
          <a:p>
            <a:endParaRPr lang="el-GR" sz="2000"/>
          </a:p>
        </p:txBody>
      </p:sp>
      <p:pic>
        <p:nvPicPr>
          <p:cNvPr id="4" name="Picture 3" descr="A picture containing sky&#10;&#10;Description automatically generated">
            <a:extLst>
              <a:ext uri="{FF2B5EF4-FFF2-40B4-BE49-F238E27FC236}">
                <a16:creationId xmlns:a16="http://schemas.microsoft.com/office/drawing/2014/main" id="{CE49CB5D-0D46-45CA-A85E-804085DB42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2" r="26210" b="-1"/>
          <a:stretch/>
        </p:blipFill>
        <p:spPr>
          <a:xfrm>
            <a:off x="6579704" y="10"/>
            <a:ext cx="5612296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409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1743C-14DC-464E-9E3F-2C15F5CD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&amp; Quantitative analysis</a:t>
            </a:r>
            <a:endParaRPr lang="el-GR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CACAF99-316A-43FD-BB47-25E02E8E7F5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8" t="29328" r="53121" b="41372"/>
          <a:stretch/>
        </p:blipFill>
        <p:spPr bwMode="auto">
          <a:xfrm>
            <a:off x="1059841" y="1247691"/>
            <a:ext cx="4366923" cy="29267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person with his hand up&#10;&#10;Description automatically generated with low confidence">
            <a:extLst>
              <a:ext uri="{FF2B5EF4-FFF2-40B4-BE49-F238E27FC236}">
                <a16:creationId xmlns:a16="http://schemas.microsoft.com/office/drawing/2014/main" id="{37F1DD82-2200-4421-AA21-4AE195B14F6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868" y="1467540"/>
            <a:ext cx="3021772" cy="21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icture containing text, wall, person, indoor&#10;&#10;Description automatically generated">
            <a:extLst>
              <a:ext uri="{FF2B5EF4-FFF2-40B4-BE49-F238E27FC236}">
                <a16:creationId xmlns:a16="http://schemas.microsoft.com/office/drawing/2014/main" id="{1EE17810-2100-403A-B21A-005903A2135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841" y="4174435"/>
            <a:ext cx="3302445" cy="2437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D3AF56E6-0971-45AD-868B-3B91F99AACD1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638" y="4276185"/>
            <a:ext cx="3199124" cy="24375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5877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The Team</vt:lpstr>
      <vt:lpstr>The idea </vt:lpstr>
      <vt:lpstr>Dataset creation </vt:lpstr>
      <vt:lpstr>Dataset overview </vt:lpstr>
      <vt:lpstr>PowerPoint Presentation</vt:lpstr>
      <vt:lpstr>Annotation </vt:lpstr>
      <vt:lpstr>Transfer learning</vt:lpstr>
      <vt:lpstr>Results &amp; Quantitative analysis</vt:lpstr>
      <vt:lpstr>Future plans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Γιάννης Σάκκης</dc:creator>
  <cp:revision>4</cp:revision>
  <dcterms:created xsi:type="dcterms:W3CDTF">2021-09-16T12:32:28Z</dcterms:created>
  <dcterms:modified xsi:type="dcterms:W3CDTF">2021-09-19T19:06:21Z</dcterms:modified>
</cp:coreProperties>
</file>